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Eczar" charset="1" panose="02000603040300000004"/>
      <p:regular r:id="rId14"/>
    </p:embeddedFont>
    <p:embeddedFont>
      <p:font typeface="Eczar Bold" charset="1" panose="02000603040300000004"/>
      <p:regular r:id="rId15"/>
    </p:embeddedFont>
    <p:embeddedFont>
      <p:font typeface="Eczar Medium" charset="1" panose="02000603040300000004"/>
      <p:regular r:id="rId16"/>
    </p:embeddedFont>
    <p:embeddedFont>
      <p:font typeface="Eczar Semi-Bold" charset="1" panose="02000603040300000004"/>
      <p:regular r:id="rId17"/>
    </p:embeddedFont>
    <p:embeddedFont>
      <p:font typeface="Eczar Ultra-Bold" charset="1" panose="020006030403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9.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6801454" y="2880808"/>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92069" y="-4781010"/>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3265863" y="330528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52250" y="1464761"/>
            <a:ext cx="13968728" cy="3678739"/>
          </a:xfrm>
          <a:prstGeom prst="rect">
            <a:avLst/>
          </a:prstGeom>
        </p:spPr>
        <p:txBody>
          <a:bodyPr anchor="t" rtlCol="false" tIns="0" lIns="0" bIns="0" rIns="0">
            <a:spAutoFit/>
          </a:bodyPr>
          <a:lstStyle/>
          <a:p>
            <a:pPr algn="ctr">
              <a:lnSpc>
                <a:spcPts val="14456"/>
              </a:lnSpc>
            </a:pPr>
            <a:r>
              <a:rPr lang="en-US" sz="12571">
                <a:solidFill>
                  <a:srgbClr val="273384"/>
                </a:solidFill>
                <a:latin typeface="Eczar Bold"/>
              </a:rPr>
              <a:t>WINE DATASET IN PYTHON</a:t>
            </a:r>
          </a:p>
        </p:txBody>
      </p:sp>
      <p:sp>
        <p:nvSpPr>
          <p:cNvPr name="TextBox 6" id="6"/>
          <p:cNvSpPr txBox="true"/>
          <p:nvPr/>
        </p:nvSpPr>
        <p:spPr>
          <a:xfrm rot="0">
            <a:off x="2745534" y="5671728"/>
            <a:ext cx="13179708" cy="859155"/>
          </a:xfrm>
          <a:prstGeom prst="rect">
            <a:avLst/>
          </a:prstGeom>
        </p:spPr>
        <p:txBody>
          <a:bodyPr anchor="t" rtlCol="false" tIns="0" lIns="0" bIns="0" rIns="0">
            <a:spAutoFit/>
          </a:bodyPr>
          <a:lstStyle/>
          <a:p>
            <a:pPr algn="ctr">
              <a:lnSpc>
                <a:spcPts val="7334"/>
              </a:lnSpc>
            </a:pPr>
            <a:r>
              <a:rPr lang="en-US" sz="4500">
                <a:solidFill>
                  <a:srgbClr val="273384"/>
                </a:solidFill>
                <a:latin typeface="Eczar"/>
              </a:rPr>
              <a:t>Guided by:-Shubhangi Kale(MITAOE)</a:t>
            </a:r>
          </a:p>
        </p:txBody>
      </p:sp>
      <p:sp>
        <p:nvSpPr>
          <p:cNvPr name="Freeform 7" id="7"/>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0" y="0"/>
            <a:ext cx="2803478" cy="2788186"/>
          </a:xfrm>
          <a:custGeom>
            <a:avLst/>
            <a:gdLst/>
            <a:ahLst/>
            <a:cxnLst/>
            <a:rect r="r" b="b" t="t" l="l"/>
            <a:pathLst>
              <a:path h="2788186" w="2803478">
                <a:moveTo>
                  <a:pt x="0" y="0"/>
                </a:moveTo>
                <a:lnTo>
                  <a:pt x="2803478" y="0"/>
                </a:lnTo>
                <a:lnTo>
                  <a:pt x="2803478" y="2788186"/>
                </a:lnTo>
                <a:lnTo>
                  <a:pt x="0" y="2788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1825" y="7095001"/>
            <a:ext cx="3880849" cy="3191999"/>
          </a:xfrm>
          <a:custGeom>
            <a:avLst/>
            <a:gdLst/>
            <a:ahLst/>
            <a:cxnLst/>
            <a:rect r="r" b="b" t="t" l="l"/>
            <a:pathLst>
              <a:path h="3191999" w="3880849">
                <a:moveTo>
                  <a:pt x="0" y="0"/>
                </a:moveTo>
                <a:lnTo>
                  <a:pt x="3880849" y="0"/>
                </a:lnTo>
                <a:lnTo>
                  <a:pt x="3880849" y="3191999"/>
                </a:lnTo>
                <a:lnTo>
                  <a:pt x="0" y="31919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521205" y="7078160"/>
            <a:ext cx="13179708" cy="28663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Presented by:-</a:t>
            </a:r>
          </a:p>
          <a:p>
            <a:pPr algn="ctr">
              <a:lnSpc>
                <a:spcPts val="5705"/>
              </a:lnSpc>
            </a:pPr>
            <a:r>
              <a:rPr lang="en-US" sz="3500">
                <a:solidFill>
                  <a:srgbClr val="000000"/>
                </a:solidFill>
                <a:latin typeface="Raleway Bold"/>
              </a:rPr>
              <a:t>202</a:t>
            </a:r>
            <a:r>
              <a:rPr lang="en-US" sz="3500">
                <a:solidFill>
                  <a:srgbClr val="000000"/>
                </a:solidFill>
                <a:latin typeface="Raleway"/>
              </a:rPr>
              <a:t>:Suryansh Ambekar(202201090042)</a:t>
            </a:r>
          </a:p>
          <a:p>
            <a:pPr algn="ctr">
              <a:lnSpc>
                <a:spcPts val="5705"/>
              </a:lnSpc>
            </a:pPr>
            <a:r>
              <a:rPr lang="en-US" sz="3500">
                <a:solidFill>
                  <a:srgbClr val="000000"/>
                </a:solidFill>
                <a:latin typeface="Raleway Bold"/>
              </a:rPr>
              <a:t>211</a:t>
            </a:r>
            <a:r>
              <a:rPr lang="en-US" sz="3500">
                <a:solidFill>
                  <a:srgbClr val="000000"/>
                </a:solidFill>
                <a:latin typeface="Raleway"/>
              </a:rPr>
              <a:t>:Atharva Bramhankar(202201060051)</a:t>
            </a:r>
          </a:p>
          <a:p>
            <a:pPr algn="ctr">
              <a:lnSpc>
                <a:spcPts val="5705"/>
              </a:lnSpc>
            </a:pPr>
            <a:r>
              <a:rPr lang="en-US" sz="3500">
                <a:solidFill>
                  <a:srgbClr val="000000"/>
                </a:solidFill>
                <a:latin typeface="Raleway Bold"/>
              </a:rPr>
              <a:t>215</a:t>
            </a:r>
            <a:r>
              <a:rPr lang="en-US" sz="3500">
                <a:solidFill>
                  <a:srgbClr val="000000"/>
                </a:solidFill>
                <a:latin typeface="Raleway"/>
              </a:rPr>
              <a:t>:Shrushty Dhamange(202201070016)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96073" y="202354"/>
            <a:ext cx="8376396" cy="1698710"/>
          </a:xfrm>
          <a:custGeom>
            <a:avLst/>
            <a:gdLst/>
            <a:ahLst/>
            <a:cxnLst/>
            <a:rect r="r" b="b" t="t" l="l"/>
            <a:pathLst>
              <a:path h="1698710" w="8376396">
                <a:moveTo>
                  <a:pt x="0" y="0"/>
                </a:moveTo>
                <a:lnTo>
                  <a:pt x="8376396" y="0"/>
                </a:lnTo>
                <a:lnTo>
                  <a:pt x="8376396" y="1698710"/>
                </a:lnTo>
                <a:lnTo>
                  <a:pt x="0" y="1698710"/>
                </a:lnTo>
                <a:lnTo>
                  <a:pt x="0" y="0"/>
                </a:lnTo>
                <a:close/>
              </a:path>
            </a:pathLst>
          </a:custGeom>
          <a:blipFill>
            <a:blip r:embed="rId2"/>
            <a:stretch>
              <a:fillRect l="0" t="0" r="0" b="0"/>
            </a:stretch>
          </a:blipFill>
        </p:spPr>
      </p:sp>
      <p:sp>
        <p:nvSpPr>
          <p:cNvPr name="Freeform 3" id="3"/>
          <p:cNvSpPr/>
          <p:nvPr/>
        </p:nvSpPr>
        <p:spPr>
          <a:xfrm flipH="false" flipV="false" rot="0">
            <a:off x="0" y="2374811"/>
            <a:ext cx="7488665" cy="7912189"/>
          </a:xfrm>
          <a:custGeom>
            <a:avLst/>
            <a:gdLst/>
            <a:ahLst/>
            <a:cxnLst/>
            <a:rect r="r" b="b" t="t" l="l"/>
            <a:pathLst>
              <a:path h="7912189" w="7488665">
                <a:moveTo>
                  <a:pt x="0" y="0"/>
                </a:moveTo>
                <a:lnTo>
                  <a:pt x="7488665" y="0"/>
                </a:lnTo>
                <a:lnTo>
                  <a:pt x="7488665" y="7912189"/>
                </a:lnTo>
                <a:lnTo>
                  <a:pt x="0" y="7912189"/>
                </a:lnTo>
                <a:lnTo>
                  <a:pt x="0" y="0"/>
                </a:lnTo>
                <a:close/>
              </a:path>
            </a:pathLst>
          </a:custGeom>
          <a:blipFill>
            <a:blip r:embed="rId3"/>
            <a:stretch>
              <a:fillRect l="0" t="0" r="0" b="0"/>
            </a:stretch>
          </a:blipFill>
        </p:spPr>
      </p:sp>
      <p:sp>
        <p:nvSpPr>
          <p:cNvPr name="Freeform 4" id="4"/>
          <p:cNvSpPr/>
          <p:nvPr/>
        </p:nvSpPr>
        <p:spPr>
          <a:xfrm flipH="false" flipV="false" rot="0">
            <a:off x="8840299" y="559591"/>
            <a:ext cx="9447701" cy="1604632"/>
          </a:xfrm>
          <a:custGeom>
            <a:avLst/>
            <a:gdLst/>
            <a:ahLst/>
            <a:cxnLst/>
            <a:rect r="r" b="b" t="t" l="l"/>
            <a:pathLst>
              <a:path h="1604632" w="9447701">
                <a:moveTo>
                  <a:pt x="0" y="0"/>
                </a:moveTo>
                <a:lnTo>
                  <a:pt x="9447701" y="0"/>
                </a:lnTo>
                <a:lnTo>
                  <a:pt x="9447701" y="1604631"/>
                </a:lnTo>
                <a:lnTo>
                  <a:pt x="0" y="1604631"/>
                </a:lnTo>
                <a:lnTo>
                  <a:pt x="0" y="0"/>
                </a:lnTo>
                <a:close/>
              </a:path>
            </a:pathLst>
          </a:custGeom>
          <a:blipFill>
            <a:blip r:embed="rId4"/>
            <a:stretch>
              <a:fillRect l="0" t="0" r="0" b="-1584"/>
            </a:stretch>
          </a:blipFill>
        </p:spPr>
      </p:sp>
      <p:sp>
        <p:nvSpPr>
          <p:cNvPr name="Freeform 5" id="5"/>
          <p:cNvSpPr/>
          <p:nvPr/>
        </p:nvSpPr>
        <p:spPr>
          <a:xfrm flipH="false" flipV="false" rot="5400000">
            <a:off x="3613861" y="5070488"/>
            <a:ext cx="10084646" cy="348379"/>
          </a:xfrm>
          <a:custGeom>
            <a:avLst/>
            <a:gdLst/>
            <a:ahLst/>
            <a:cxnLst/>
            <a:rect r="r" b="b" t="t" l="l"/>
            <a:pathLst>
              <a:path h="348379" w="10084646">
                <a:moveTo>
                  <a:pt x="0" y="0"/>
                </a:moveTo>
                <a:lnTo>
                  <a:pt x="10084645" y="0"/>
                </a:lnTo>
                <a:lnTo>
                  <a:pt x="10084645" y="348379"/>
                </a:lnTo>
                <a:lnTo>
                  <a:pt x="0" y="348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830373" y="2164222"/>
            <a:ext cx="9247683" cy="7804513"/>
          </a:xfrm>
          <a:custGeom>
            <a:avLst/>
            <a:gdLst/>
            <a:ahLst/>
            <a:cxnLst/>
            <a:rect r="r" b="b" t="t" l="l"/>
            <a:pathLst>
              <a:path h="7804513" w="9247683">
                <a:moveTo>
                  <a:pt x="0" y="0"/>
                </a:moveTo>
                <a:lnTo>
                  <a:pt x="9247683" y="0"/>
                </a:lnTo>
                <a:lnTo>
                  <a:pt x="9247683" y="7804513"/>
                </a:lnTo>
                <a:lnTo>
                  <a:pt x="0" y="7804513"/>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13861" y="5070488"/>
            <a:ext cx="10084646" cy="348379"/>
          </a:xfrm>
          <a:custGeom>
            <a:avLst/>
            <a:gdLst/>
            <a:ahLst/>
            <a:cxnLst/>
            <a:rect r="r" b="b" t="t" l="l"/>
            <a:pathLst>
              <a:path h="348379" w="10084646">
                <a:moveTo>
                  <a:pt x="0" y="0"/>
                </a:moveTo>
                <a:lnTo>
                  <a:pt x="10084645" y="0"/>
                </a:lnTo>
                <a:lnTo>
                  <a:pt x="10084645" y="348379"/>
                </a:lnTo>
                <a:lnTo>
                  <a:pt x="0" y="348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2393" y="142930"/>
            <a:ext cx="5810085" cy="3733115"/>
          </a:xfrm>
          <a:custGeom>
            <a:avLst/>
            <a:gdLst/>
            <a:ahLst/>
            <a:cxnLst/>
            <a:rect r="r" b="b" t="t" l="l"/>
            <a:pathLst>
              <a:path h="3733115" w="5810085">
                <a:moveTo>
                  <a:pt x="0" y="0"/>
                </a:moveTo>
                <a:lnTo>
                  <a:pt x="5810085" y="0"/>
                </a:lnTo>
                <a:lnTo>
                  <a:pt x="5810085" y="3733115"/>
                </a:lnTo>
                <a:lnTo>
                  <a:pt x="0" y="3733115"/>
                </a:lnTo>
                <a:lnTo>
                  <a:pt x="0" y="0"/>
                </a:lnTo>
                <a:close/>
              </a:path>
            </a:pathLst>
          </a:custGeom>
          <a:blipFill>
            <a:blip r:embed="rId4"/>
            <a:stretch>
              <a:fillRect l="0" t="0" r="0" b="0"/>
            </a:stretch>
          </a:blipFill>
        </p:spPr>
      </p:sp>
      <p:sp>
        <p:nvSpPr>
          <p:cNvPr name="Freeform 4" id="4"/>
          <p:cNvSpPr/>
          <p:nvPr/>
        </p:nvSpPr>
        <p:spPr>
          <a:xfrm flipH="false" flipV="false" rot="0">
            <a:off x="0" y="3876045"/>
            <a:ext cx="8256747" cy="6410955"/>
          </a:xfrm>
          <a:custGeom>
            <a:avLst/>
            <a:gdLst/>
            <a:ahLst/>
            <a:cxnLst/>
            <a:rect r="r" b="b" t="t" l="l"/>
            <a:pathLst>
              <a:path h="6410955" w="8256747">
                <a:moveTo>
                  <a:pt x="0" y="0"/>
                </a:moveTo>
                <a:lnTo>
                  <a:pt x="8256747" y="0"/>
                </a:lnTo>
                <a:lnTo>
                  <a:pt x="8256747" y="6410955"/>
                </a:lnTo>
                <a:lnTo>
                  <a:pt x="0" y="6410955"/>
                </a:lnTo>
                <a:lnTo>
                  <a:pt x="0" y="0"/>
                </a:lnTo>
                <a:close/>
              </a:path>
            </a:pathLst>
          </a:custGeom>
          <a:blipFill>
            <a:blip r:embed="rId5"/>
            <a:stretch>
              <a:fillRect l="0" t="0" r="0" b="0"/>
            </a:stretch>
          </a:blipFill>
        </p:spPr>
      </p:sp>
      <p:sp>
        <p:nvSpPr>
          <p:cNvPr name="Freeform 5" id="5"/>
          <p:cNvSpPr/>
          <p:nvPr/>
        </p:nvSpPr>
        <p:spPr>
          <a:xfrm flipH="false" flipV="false" rot="0">
            <a:off x="8830373" y="202354"/>
            <a:ext cx="9457627" cy="2491596"/>
          </a:xfrm>
          <a:custGeom>
            <a:avLst/>
            <a:gdLst/>
            <a:ahLst/>
            <a:cxnLst/>
            <a:rect r="r" b="b" t="t" l="l"/>
            <a:pathLst>
              <a:path h="2491596" w="9457627">
                <a:moveTo>
                  <a:pt x="0" y="0"/>
                </a:moveTo>
                <a:lnTo>
                  <a:pt x="9457627" y="0"/>
                </a:lnTo>
                <a:lnTo>
                  <a:pt x="9457627" y="2491596"/>
                </a:lnTo>
                <a:lnTo>
                  <a:pt x="0" y="2491596"/>
                </a:lnTo>
                <a:lnTo>
                  <a:pt x="0" y="0"/>
                </a:lnTo>
                <a:close/>
              </a:path>
            </a:pathLst>
          </a:custGeom>
          <a:blipFill>
            <a:blip r:embed="rId6"/>
            <a:stretch>
              <a:fillRect l="0" t="0" r="0" b="0"/>
            </a:stretch>
          </a:blipFill>
        </p:spPr>
      </p:sp>
      <p:sp>
        <p:nvSpPr>
          <p:cNvPr name="Freeform 6" id="6"/>
          <p:cNvSpPr/>
          <p:nvPr/>
        </p:nvSpPr>
        <p:spPr>
          <a:xfrm flipH="false" flipV="false" rot="0">
            <a:off x="8830373" y="2823412"/>
            <a:ext cx="8834806" cy="7140030"/>
          </a:xfrm>
          <a:custGeom>
            <a:avLst/>
            <a:gdLst/>
            <a:ahLst/>
            <a:cxnLst/>
            <a:rect r="r" b="b" t="t" l="l"/>
            <a:pathLst>
              <a:path h="7140030" w="8834806">
                <a:moveTo>
                  <a:pt x="0" y="0"/>
                </a:moveTo>
                <a:lnTo>
                  <a:pt x="8834805" y="0"/>
                </a:lnTo>
                <a:lnTo>
                  <a:pt x="8834805" y="7140029"/>
                </a:lnTo>
                <a:lnTo>
                  <a:pt x="0" y="7140029"/>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217945" y="1461378"/>
            <a:ext cx="8926055" cy="4696106"/>
          </a:xfrm>
          <a:custGeom>
            <a:avLst/>
            <a:gdLst/>
            <a:ahLst/>
            <a:cxnLst/>
            <a:rect r="r" b="b" t="t" l="l"/>
            <a:pathLst>
              <a:path h="4696106" w="8926055">
                <a:moveTo>
                  <a:pt x="0" y="0"/>
                </a:moveTo>
                <a:lnTo>
                  <a:pt x="8926055" y="0"/>
                </a:lnTo>
                <a:lnTo>
                  <a:pt x="8926055" y="4696106"/>
                </a:lnTo>
                <a:lnTo>
                  <a:pt x="0" y="4696106"/>
                </a:lnTo>
                <a:lnTo>
                  <a:pt x="0" y="0"/>
                </a:lnTo>
                <a:close/>
              </a:path>
            </a:pathLst>
          </a:custGeom>
          <a:blipFill>
            <a:blip r:embed="rId2"/>
            <a:stretch>
              <a:fillRect l="0" t="0" r="0" b="0"/>
            </a:stretch>
          </a:blipFill>
        </p:spPr>
      </p:sp>
      <p:sp>
        <p:nvSpPr>
          <p:cNvPr name="Freeform 3" id="3"/>
          <p:cNvSpPr/>
          <p:nvPr/>
        </p:nvSpPr>
        <p:spPr>
          <a:xfrm flipH="false" flipV="false" rot="0">
            <a:off x="9331358" y="202354"/>
            <a:ext cx="8815537" cy="7214153"/>
          </a:xfrm>
          <a:custGeom>
            <a:avLst/>
            <a:gdLst/>
            <a:ahLst/>
            <a:cxnLst/>
            <a:rect r="r" b="b" t="t" l="l"/>
            <a:pathLst>
              <a:path h="7214153" w="8815537">
                <a:moveTo>
                  <a:pt x="0" y="0"/>
                </a:moveTo>
                <a:lnTo>
                  <a:pt x="8815537" y="0"/>
                </a:lnTo>
                <a:lnTo>
                  <a:pt x="8815537" y="7214154"/>
                </a:lnTo>
                <a:lnTo>
                  <a:pt x="0" y="7214154"/>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24568">
            <a:off x="13410671" y="-3362293"/>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895254">
            <a:off x="-2245970" y="2409580"/>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866906">
            <a:off x="-1787593" y="-438157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4743368" y="2985114"/>
            <a:ext cx="8801265" cy="136807"/>
          </a:xfrm>
          <a:custGeom>
            <a:avLst/>
            <a:gdLst/>
            <a:ahLst/>
            <a:cxnLst/>
            <a:rect r="r" b="b" t="t" l="l"/>
            <a:pathLst>
              <a:path h="136807" w="8801265">
                <a:moveTo>
                  <a:pt x="0" y="0"/>
                </a:moveTo>
                <a:lnTo>
                  <a:pt x="8801264" y="0"/>
                </a:lnTo>
                <a:lnTo>
                  <a:pt x="8801264" y="136808"/>
                </a:lnTo>
                <a:lnTo>
                  <a:pt x="0" y="1368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48324" y="167746"/>
            <a:ext cx="16391353" cy="2817368"/>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Predictive Technique (KMeans)</a:t>
            </a:r>
          </a:p>
        </p:txBody>
      </p:sp>
      <p:sp>
        <p:nvSpPr>
          <p:cNvPr name="Freeform 7" id="7"/>
          <p:cNvSpPr/>
          <p:nvPr/>
        </p:nvSpPr>
        <p:spPr>
          <a:xfrm flipH="false" flipV="false" rot="-5895254">
            <a:off x="16023949" y="3009225"/>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08299" y="4656215"/>
            <a:ext cx="7383517" cy="5375447"/>
          </a:xfrm>
          <a:custGeom>
            <a:avLst/>
            <a:gdLst/>
            <a:ahLst/>
            <a:cxnLst/>
            <a:rect r="r" b="b" t="t" l="l"/>
            <a:pathLst>
              <a:path h="5375447" w="7383517">
                <a:moveTo>
                  <a:pt x="0" y="0"/>
                </a:moveTo>
                <a:lnTo>
                  <a:pt x="7383517" y="0"/>
                </a:lnTo>
                <a:lnTo>
                  <a:pt x="7383517" y="5375447"/>
                </a:lnTo>
                <a:lnTo>
                  <a:pt x="0" y="5375447"/>
                </a:lnTo>
                <a:lnTo>
                  <a:pt x="0" y="0"/>
                </a:lnTo>
                <a:close/>
              </a:path>
            </a:pathLst>
          </a:custGeom>
          <a:blipFill>
            <a:blip r:embed="rId8"/>
            <a:stretch>
              <a:fillRect l="0" t="0" r="0" b="0"/>
            </a:stretch>
          </a:blipFill>
        </p:spPr>
      </p:sp>
      <p:sp>
        <p:nvSpPr>
          <p:cNvPr name="Freeform 9" id="9"/>
          <p:cNvSpPr/>
          <p:nvPr/>
        </p:nvSpPr>
        <p:spPr>
          <a:xfrm flipH="false" flipV="false" rot="0">
            <a:off x="9496689" y="4549304"/>
            <a:ext cx="7335915" cy="5589269"/>
          </a:xfrm>
          <a:custGeom>
            <a:avLst/>
            <a:gdLst/>
            <a:ahLst/>
            <a:cxnLst/>
            <a:rect r="r" b="b" t="t" l="l"/>
            <a:pathLst>
              <a:path h="5589269" w="7335915">
                <a:moveTo>
                  <a:pt x="0" y="0"/>
                </a:moveTo>
                <a:lnTo>
                  <a:pt x="7335915" y="0"/>
                </a:lnTo>
                <a:lnTo>
                  <a:pt x="7335915" y="5589269"/>
                </a:lnTo>
                <a:lnTo>
                  <a:pt x="0" y="5589269"/>
                </a:lnTo>
                <a:lnTo>
                  <a:pt x="0" y="0"/>
                </a:lnTo>
                <a:close/>
              </a:path>
            </a:pathLst>
          </a:custGeom>
          <a:blipFill>
            <a:blip r:embed="rId9"/>
            <a:stretch>
              <a:fillRect l="0" t="0" r="0" b="0"/>
            </a:stretch>
          </a:blipFill>
        </p:spPr>
      </p:sp>
      <p:sp>
        <p:nvSpPr>
          <p:cNvPr name="TextBox 10" id="10"/>
          <p:cNvSpPr txBox="true"/>
          <p:nvPr/>
        </p:nvSpPr>
        <p:spPr>
          <a:xfrm rot="0">
            <a:off x="1676775" y="3116074"/>
            <a:ext cx="14430083" cy="1433231"/>
          </a:xfrm>
          <a:prstGeom prst="rect">
            <a:avLst/>
          </a:prstGeom>
        </p:spPr>
        <p:txBody>
          <a:bodyPr anchor="t" rtlCol="false" tIns="0" lIns="0" bIns="0" rIns="0">
            <a:spAutoFit/>
          </a:bodyPr>
          <a:lstStyle/>
          <a:p>
            <a:pPr algn="ctr">
              <a:lnSpc>
                <a:spcPts val="3792"/>
              </a:lnSpc>
            </a:pPr>
            <a:r>
              <a:rPr lang="en-US" sz="2708">
                <a:solidFill>
                  <a:srgbClr val="273384"/>
                </a:solidFill>
                <a:latin typeface="Raleway"/>
              </a:rPr>
              <a:t>K-means clustering is a popular algorithm used to partition a dataset into distinct groups or clusters based on their similarities. The goal is to find clusters that minimize the within-cluster sum of squares.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3" id="3"/>
          <p:cNvSpPr/>
          <p:nvPr/>
        </p:nvSpPr>
        <p:spPr>
          <a:xfrm flipH="false" flipV="false" rot="0">
            <a:off x="530913" y="1931023"/>
            <a:ext cx="8805112" cy="5685380"/>
          </a:xfrm>
          <a:custGeom>
            <a:avLst/>
            <a:gdLst/>
            <a:ahLst/>
            <a:cxnLst/>
            <a:rect r="r" b="b" t="t" l="l"/>
            <a:pathLst>
              <a:path h="5685380" w="8805112">
                <a:moveTo>
                  <a:pt x="0" y="0"/>
                </a:moveTo>
                <a:lnTo>
                  <a:pt x="8805112" y="0"/>
                </a:lnTo>
                <a:lnTo>
                  <a:pt x="8805112" y="5685380"/>
                </a:lnTo>
                <a:lnTo>
                  <a:pt x="0" y="5685380"/>
                </a:lnTo>
                <a:lnTo>
                  <a:pt x="0" y="0"/>
                </a:lnTo>
                <a:close/>
              </a:path>
            </a:pathLst>
          </a:custGeom>
          <a:blipFill>
            <a:blip r:embed="rId3"/>
            <a:stretch>
              <a:fillRect l="0" t="0" r="0" b="0"/>
            </a:stretch>
          </a:blipFill>
        </p:spPr>
      </p:sp>
      <p:sp>
        <p:nvSpPr>
          <p:cNvPr name="Freeform 4" id="4"/>
          <p:cNvSpPr/>
          <p:nvPr/>
        </p:nvSpPr>
        <p:spPr>
          <a:xfrm flipH="false" flipV="false" rot="0">
            <a:off x="9543033" y="1931023"/>
            <a:ext cx="7462062" cy="5685380"/>
          </a:xfrm>
          <a:custGeom>
            <a:avLst/>
            <a:gdLst/>
            <a:ahLst/>
            <a:cxnLst/>
            <a:rect r="r" b="b" t="t" l="l"/>
            <a:pathLst>
              <a:path h="5685380" w="7462062">
                <a:moveTo>
                  <a:pt x="0" y="0"/>
                </a:moveTo>
                <a:lnTo>
                  <a:pt x="7462061" y="0"/>
                </a:lnTo>
                <a:lnTo>
                  <a:pt x="7462061" y="5685380"/>
                </a:lnTo>
                <a:lnTo>
                  <a:pt x="0" y="5685380"/>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2912015" y="-4764364"/>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5897609" y="7526619"/>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128742" y="9204070"/>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11436357" y="-1657831"/>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721857" y="612282"/>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Application</a:t>
            </a:r>
          </a:p>
        </p:txBody>
      </p:sp>
      <p:sp>
        <p:nvSpPr>
          <p:cNvPr name="TextBox 7" id="7"/>
          <p:cNvSpPr txBox="true"/>
          <p:nvPr/>
        </p:nvSpPr>
        <p:spPr>
          <a:xfrm rot="0">
            <a:off x="1028700" y="2254039"/>
            <a:ext cx="16845382" cy="69246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aleway"/>
              </a:rPr>
              <a:t>By cleaning, filtering, and transforming the dataset, you can gain a deeper understanding of the data</a:t>
            </a:r>
          </a:p>
          <a:p>
            <a:pPr>
              <a:lnSpc>
                <a:spcPts val="4200"/>
              </a:lnSpc>
            </a:pPr>
          </a:p>
          <a:p>
            <a:pPr marL="647700" indent="-323850" lvl="1">
              <a:lnSpc>
                <a:spcPts val="4200"/>
              </a:lnSpc>
              <a:buFont typeface="Arial"/>
              <a:buChar char="•"/>
            </a:pPr>
            <a:r>
              <a:rPr lang="en-US" sz="3000">
                <a:solidFill>
                  <a:srgbClr val="000000"/>
                </a:solidFill>
                <a:latin typeface="Raleway"/>
              </a:rPr>
              <a:t>Contemplating the Wine Quality dataset we got to uncover patterns and relations between variables.</a:t>
            </a:r>
          </a:p>
          <a:p>
            <a:pPr>
              <a:lnSpc>
                <a:spcPts val="4200"/>
              </a:lnSpc>
            </a:pPr>
          </a:p>
          <a:p>
            <a:pPr marL="647700" indent="-323850" lvl="1">
              <a:lnSpc>
                <a:spcPts val="4200"/>
              </a:lnSpc>
              <a:buFont typeface="Arial"/>
              <a:buChar char="•"/>
            </a:pPr>
            <a:r>
              <a:rPr lang="en-US" sz="3000">
                <a:solidFill>
                  <a:srgbClr val="000000"/>
                </a:solidFill>
                <a:latin typeface="Raleway"/>
              </a:rPr>
              <a:t> Plots such as histograms, scatter plots and bar charts can provide visual representations.</a:t>
            </a:r>
          </a:p>
          <a:p>
            <a:pPr>
              <a:lnSpc>
                <a:spcPts val="4200"/>
              </a:lnSpc>
            </a:pPr>
          </a:p>
          <a:p>
            <a:pPr marL="647700" indent="-323850" lvl="1">
              <a:lnSpc>
                <a:spcPts val="4200"/>
              </a:lnSpc>
              <a:buFont typeface="Arial"/>
              <a:buChar char="•"/>
            </a:pPr>
            <a:r>
              <a:rPr lang="en-US" sz="3000">
                <a:solidFill>
                  <a:srgbClr val="000000"/>
                </a:solidFill>
                <a:latin typeface="Raleway"/>
              </a:rPr>
              <a:t>After performing data manipulation and contemplating the data the clusters formed using KMeans, the resulting clusters can serve as new features for predictive modeling.</a:t>
            </a:r>
          </a:p>
          <a:p>
            <a:pPr>
              <a:lnSpc>
                <a:spcPts val="4200"/>
              </a:lnSpc>
            </a:pPr>
          </a:p>
          <a:p>
            <a:pPr marL="647700" indent="-323850" lvl="1">
              <a:lnSpc>
                <a:spcPts val="4200"/>
              </a:lnSpc>
              <a:buFont typeface="Arial"/>
              <a:buChar char="•"/>
            </a:pPr>
            <a:r>
              <a:rPr lang="en-US" sz="3000">
                <a:solidFill>
                  <a:srgbClr val="000000"/>
                </a:solidFill>
                <a:latin typeface="Raleway"/>
              </a:rPr>
              <a:t> These cluster labels can be used as input features to build a classification model to predict several other factors which affect quality of wine</a:t>
            </a:r>
          </a:p>
        </p:txBody>
      </p:sp>
      <p:sp>
        <p:nvSpPr>
          <p:cNvPr name="Freeform 8" id="8"/>
          <p:cNvSpPr/>
          <p:nvPr/>
        </p:nvSpPr>
        <p:spPr>
          <a:xfrm flipH="false" flipV="false" rot="0">
            <a:off x="4467167" y="1945782"/>
            <a:ext cx="8801265" cy="136807"/>
          </a:xfrm>
          <a:custGeom>
            <a:avLst/>
            <a:gdLst/>
            <a:ahLst/>
            <a:cxnLst/>
            <a:rect r="r" b="b" t="t" l="l"/>
            <a:pathLst>
              <a:path h="136807" w="8801265">
                <a:moveTo>
                  <a:pt x="0" y="0"/>
                </a:moveTo>
                <a:lnTo>
                  <a:pt x="8801265" y="0"/>
                </a:lnTo>
                <a:lnTo>
                  <a:pt x="8801265" y="136807"/>
                </a:lnTo>
                <a:lnTo>
                  <a:pt x="0" y="136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836317" y="9258300"/>
            <a:ext cx="3451683" cy="1016677"/>
          </a:xfrm>
          <a:custGeom>
            <a:avLst/>
            <a:gdLst/>
            <a:ahLst/>
            <a:cxnLst/>
            <a:rect r="r" b="b" t="t" l="l"/>
            <a:pathLst>
              <a:path h="1016677" w="3451683">
                <a:moveTo>
                  <a:pt x="0" y="0"/>
                </a:moveTo>
                <a:lnTo>
                  <a:pt x="3451683" y="0"/>
                </a:lnTo>
                <a:lnTo>
                  <a:pt x="3451683" y="1016677"/>
                </a:lnTo>
                <a:lnTo>
                  <a:pt x="0" y="1016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424568">
            <a:off x="13410671" y="-3362293"/>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587989">
            <a:off x="13267167" y="-30861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866906">
            <a:off x="-1787593" y="-438157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4743368" y="2013259"/>
            <a:ext cx="8801265" cy="136807"/>
          </a:xfrm>
          <a:custGeom>
            <a:avLst/>
            <a:gdLst/>
            <a:ahLst/>
            <a:cxnLst/>
            <a:rect r="r" b="b" t="t" l="l"/>
            <a:pathLst>
              <a:path h="136807" w="8801265">
                <a:moveTo>
                  <a:pt x="0" y="0"/>
                </a:moveTo>
                <a:lnTo>
                  <a:pt x="8801264" y="0"/>
                </a:lnTo>
                <a:lnTo>
                  <a:pt x="8801264" y="136808"/>
                </a:lnTo>
                <a:lnTo>
                  <a:pt x="0" y="136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48324" y="522732"/>
            <a:ext cx="16391353"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Conclusion</a:t>
            </a:r>
          </a:p>
        </p:txBody>
      </p:sp>
      <p:sp>
        <p:nvSpPr>
          <p:cNvPr name="Freeform 8" id="8"/>
          <p:cNvSpPr/>
          <p:nvPr/>
        </p:nvSpPr>
        <p:spPr>
          <a:xfrm flipH="false" flipV="false" rot="-5895254">
            <a:off x="16023949" y="3009225"/>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836317" y="9258300"/>
            <a:ext cx="3451683" cy="1016677"/>
          </a:xfrm>
          <a:custGeom>
            <a:avLst/>
            <a:gdLst/>
            <a:ahLst/>
            <a:cxnLst/>
            <a:rect r="r" b="b" t="t" l="l"/>
            <a:pathLst>
              <a:path h="1016677" w="3451683">
                <a:moveTo>
                  <a:pt x="0" y="0"/>
                </a:moveTo>
                <a:lnTo>
                  <a:pt x="3451683" y="0"/>
                </a:lnTo>
                <a:lnTo>
                  <a:pt x="3451683" y="1016677"/>
                </a:lnTo>
                <a:lnTo>
                  <a:pt x="0" y="10166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944217" y="2749837"/>
            <a:ext cx="12782341" cy="42576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aleway"/>
              </a:rPr>
              <a:t>In Summary, this analysis of the dataset has provided valuable insights regarding the making of wine and it ingredients.</a:t>
            </a:r>
          </a:p>
          <a:p>
            <a:pPr>
              <a:lnSpc>
                <a:spcPts val="4200"/>
              </a:lnSpc>
            </a:pPr>
            <a:r>
              <a:rPr lang="en-US" sz="3000">
                <a:solidFill>
                  <a:srgbClr val="000000"/>
                </a:solidFill>
                <a:latin typeface="Raleway"/>
              </a:rPr>
              <a:t> </a:t>
            </a:r>
          </a:p>
          <a:p>
            <a:pPr marL="647700" indent="-323850" lvl="1">
              <a:lnSpc>
                <a:spcPts val="4200"/>
              </a:lnSpc>
              <a:buFont typeface="Arial"/>
              <a:buChar char="•"/>
            </a:pPr>
            <a:r>
              <a:rPr lang="en-US" sz="3000">
                <a:solidFill>
                  <a:srgbClr val="000000"/>
                </a:solidFill>
                <a:latin typeface="Raleway"/>
              </a:rPr>
              <a:t>We discovered significant correlations between quality and variables such as pH, fixed acidity, total sulfur dioxide, and reviews.</a:t>
            </a:r>
          </a:p>
          <a:p>
            <a:pPr>
              <a:lnSpc>
                <a:spcPts val="4200"/>
              </a:lnSpc>
            </a:pPr>
          </a:p>
          <a:p>
            <a:pPr marL="647700" indent="-323850" lvl="1">
              <a:lnSpc>
                <a:spcPts val="4200"/>
              </a:lnSpc>
              <a:buFont typeface="Arial"/>
              <a:buChar char="•"/>
            </a:pPr>
            <a:r>
              <a:rPr lang="en-US" sz="3000">
                <a:solidFill>
                  <a:srgbClr val="000000"/>
                </a:solidFill>
                <a:latin typeface="Raleway"/>
              </a:rPr>
              <a:t>Through data cleaning, preprocessing, visualization, and modeling, we were able to extract meaningful information.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10" id="10"/>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ea typeface="Eczar Bold"/>
              </a:rPr>
              <a:t>﻿THANK YOU</a:t>
            </a:r>
          </a:p>
        </p:txBody>
      </p:sp>
      <p:sp>
        <p:nvSpPr>
          <p:cNvPr name="Freeform 11" id="11"/>
          <p:cNvSpPr/>
          <p:nvPr/>
        </p:nvSpPr>
        <p:spPr>
          <a:xfrm flipH="false" flipV="false" rot="0">
            <a:off x="14836317" y="9258300"/>
            <a:ext cx="3451683" cy="1016677"/>
          </a:xfrm>
          <a:custGeom>
            <a:avLst/>
            <a:gdLst/>
            <a:ahLst/>
            <a:cxnLst/>
            <a:rect r="r" b="b" t="t" l="l"/>
            <a:pathLst>
              <a:path h="1016677" w="3451683">
                <a:moveTo>
                  <a:pt x="0" y="0"/>
                </a:moveTo>
                <a:lnTo>
                  <a:pt x="3451683" y="0"/>
                </a:lnTo>
                <a:lnTo>
                  <a:pt x="3451683" y="1016677"/>
                </a:lnTo>
                <a:lnTo>
                  <a:pt x="0" y="1016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6712665">
            <a:off x="8779366" y="699303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994349" y="7062276"/>
            <a:ext cx="6811586" cy="6124751"/>
          </a:xfrm>
          <a:custGeom>
            <a:avLst/>
            <a:gdLst/>
            <a:ahLst/>
            <a:cxnLst/>
            <a:rect r="r" b="b" t="t" l="l"/>
            <a:pathLst>
              <a:path h="6124751" w="6811586">
                <a:moveTo>
                  <a:pt x="0" y="0"/>
                </a:moveTo>
                <a:lnTo>
                  <a:pt x="6811587" y="0"/>
                </a:lnTo>
                <a:lnTo>
                  <a:pt x="6811587"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3103155" y="-1857158"/>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198919" y="-13272"/>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Introduction</a:t>
            </a:r>
          </a:p>
        </p:txBody>
      </p:sp>
      <p:sp>
        <p:nvSpPr>
          <p:cNvPr name="TextBox 6" id="6"/>
          <p:cNvSpPr txBox="true"/>
          <p:nvPr/>
        </p:nvSpPr>
        <p:spPr>
          <a:xfrm rot="0">
            <a:off x="0" y="2105699"/>
            <a:ext cx="18288000" cy="6788785"/>
          </a:xfrm>
          <a:prstGeom prst="rect">
            <a:avLst/>
          </a:prstGeom>
        </p:spPr>
        <p:txBody>
          <a:bodyPr anchor="t" rtlCol="false" tIns="0" lIns="0" bIns="0" rIns="0">
            <a:spAutoFit/>
          </a:bodyPr>
          <a:lstStyle/>
          <a:p>
            <a:pPr algn="ctr" marL="734059" indent="-367030" lvl="1">
              <a:lnSpc>
                <a:spcPts val="6799"/>
              </a:lnSpc>
              <a:buFont typeface="Arial"/>
              <a:buChar char="•"/>
            </a:pPr>
            <a:r>
              <a:rPr lang="en-US" sz="3399">
                <a:solidFill>
                  <a:srgbClr val="000000"/>
                </a:solidFill>
                <a:latin typeface="Raleway"/>
              </a:rPr>
              <a:t>Data analytics is the process of examining vast volumes of data to</a:t>
            </a:r>
          </a:p>
          <a:p>
            <a:pPr algn="ctr">
              <a:lnSpc>
                <a:spcPts val="6799"/>
              </a:lnSpc>
              <a:spcBef>
                <a:spcPct val="0"/>
              </a:spcBef>
            </a:pPr>
            <a:r>
              <a:rPr lang="en-US" sz="3399">
                <a:solidFill>
                  <a:srgbClr val="000000"/>
                </a:solidFill>
                <a:latin typeface="Raleway"/>
              </a:rPr>
              <a:t>extract meaningful patterns, trends, and correlations.</a:t>
            </a:r>
          </a:p>
          <a:p>
            <a:pPr algn="ctr" marL="734059" indent="-367030" lvl="1">
              <a:lnSpc>
                <a:spcPts val="6799"/>
              </a:lnSpc>
              <a:buFont typeface="Arial"/>
              <a:buChar char="•"/>
            </a:pPr>
            <a:r>
              <a:rPr lang="en-US" sz="3399">
                <a:solidFill>
                  <a:srgbClr val="000000"/>
                </a:solidFill>
                <a:latin typeface="Raleway"/>
              </a:rPr>
              <a:t>In the context of the Wine Quality dataset, data analysis becomes a</a:t>
            </a:r>
          </a:p>
          <a:p>
            <a:pPr algn="ctr">
              <a:lnSpc>
                <a:spcPts val="6799"/>
              </a:lnSpc>
              <a:spcBef>
                <a:spcPct val="0"/>
              </a:spcBef>
            </a:pPr>
            <a:r>
              <a:rPr lang="en-US" sz="3399">
                <a:solidFill>
                  <a:srgbClr val="000000"/>
                </a:solidFill>
                <a:latin typeface="Raleway"/>
              </a:rPr>
              <a:t>window through which we can do various analysis such as data</a:t>
            </a:r>
          </a:p>
          <a:p>
            <a:pPr algn="ctr">
              <a:lnSpc>
                <a:spcPts val="6799"/>
              </a:lnSpc>
              <a:spcBef>
                <a:spcPct val="0"/>
              </a:spcBef>
            </a:pPr>
            <a:r>
              <a:rPr lang="en-US" sz="3399">
                <a:solidFill>
                  <a:srgbClr val="000000"/>
                </a:solidFill>
                <a:latin typeface="Raleway"/>
              </a:rPr>
              <a:t>manipulation, data visualization ,etc.</a:t>
            </a:r>
          </a:p>
          <a:p>
            <a:pPr algn="ctr" marL="734059" indent="-367030" lvl="1">
              <a:lnSpc>
                <a:spcPts val="6799"/>
              </a:lnSpc>
              <a:spcBef>
                <a:spcPct val="0"/>
              </a:spcBef>
              <a:buFont typeface="Arial"/>
              <a:buChar char="•"/>
            </a:pPr>
            <a:r>
              <a:rPr lang="en-US" sz="3399">
                <a:solidFill>
                  <a:srgbClr val="000000"/>
                </a:solidFill>
                <a:latin typeface="Raleway"/>
              </a:rPr>
              <a:t>By this process we will understand how many types of wine are there, quantity of acids in the wine, the measured pH of each wine, the quality and reviews regarding the same,etc within the dataset.</a:t>
            </a:r>
          </a:p>
        </p:txBody>
      </p:sp>
      <p:sp>
        <p:nvSpPr>
          <p:cNvPr name="Freeform 7" id="7"/>
          <p:cNvSpPr/>
          <p:nvPr/>
        </p:nvSpPr>
        <p:spPr>
          <a:xfrm flipH="false" flipV="false" rot="0">
            <a:off x="5198919" y="13848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898956" y="-9222"/>
            <a:ext cx="2404260" cy="2391145"/>
          </a:xfrm>
          <a:custGeom>
            <a:avLst/>
            <a:gdLst/>
            <a:ahLst/>
            <a:cxnLst/>
            <a:rect r="r" b="b" t="t" l="l"/>
            <a:pathLst>
              <a:path h="2391145" w="2404260">
                <a:moveTo>
                  <a:pt x="0" y="0"/>
                </a:moveTo>
                <a:lnTo>
                  <a:pt x="2404260" y="0"/>
                </a:lnTo>
                <a:lnTo>
                  <a:pt x="2404260" y="2391146"/>
                </a:lnTo>
                <a:lnTo>
                  <a:pt x="0" y="2391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334445" y="9372840"/>
            <a:ext cx="3103631" cy="914160"/>
          </a:xfrm>
          <a:custGeom>
            <a:avLst/>
            <a:gdLst/>
            <a:ahLst/>
            <a:cxnLst/>
            <a:rect r="r" b="b" t="t" l="l"/>
            <a:pathLst>
              <a:path h="914160" w="3103631">
                <a:moveTo>
                  <a:pt x="0" y="0"/>
                </a:moveTo>
                <a:lnTo>
                  <a:pt x="3103632" y="0"/>
                </a:lnTo>
                <a:lnTo>
                  <a:pt x="3103632" y="914160"/>
                </a:lnTo>
                <a:lnTo>
                  <a:pt x="0" y="9141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209349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711763" y="-1959981"/>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63278" y="1654906"/>
            <a:ext cx="3191103" cy="2964825"/>
          </a:xfrm>
          <a:custGeom>
            <a:avLst/>
            <a:gdLst/>
            <a:ahLst/>
            <a:cxnLst/>
            <a:rect r="r" b="b" t="t" l="l"/>
            <a:pathLst>
              <a:path h="2964825" w="3191103">
                <a:moveTo>
                  <a:pt x="0" y="0"/>
                </a:moveTo>
                <a:lnTo>
                  <a:pt x="3191103" y="0"/>
                </a:lnTo>
                <a:lnTo>
                  <a:pt x="3191103" y="2964825"/>
                </a:lnTo>
                <a:lnTo>
                  <a:pt x="0" y="2964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314255" y="9411097"/>
            <a:ext cx="2973745" cy="875903"/>
          </a:xfrm>
          <a:custGeom>
            <a:avLst/>
            <a:gdLst/>
            <a:ahLst/>
            <a:cxnLst/>
            <a:rect r="r" b="b" t="t" l="l"/>
            <a:pathLst>
              <a:path h="875903" w="2973745">
                <a:moveTo>
                  <a:pt x="0" y="0"/>
                </a:moveTo>
                <a:lnTo>
                  <a:pt x="2973745" y="0"/>
                </a:lnTo>
                <a:lnTo>
                  <a:pt x="2973745" y="875903"/>
                </a:lnTo>
                <a:lnTo>
                  <a:pt x="0" y="8759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198919" y="543845"/>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Motivation</a:t>
            </a:r>
          </a:p>
        </p:txBody>
      </p:sp>
      <p:sp>
        <p:nvSpPr>
          <p:cNvPr name="TextBox 9" id="9"/>
          <p:cNvSpPr txBox="true"/>
          <p:nvPr/>
        </p:nvSpPr>
        <p:spPr>
          <a:xfrm rot="0">
            <a:off x="3625340" y="2509463"/>
            <a:ext cx="11688915" cy="5532120"/>
          </a:xfrm>
          <a:prstGeom prst="rect">
            <a:avLst/>
          </a:prstGeom>
        </p:spPr>
        <p:txBody>
          <a:bodyPr anchor="t" rtlCol="false" tIns="0" lIns="0" bIns="0" rIns="0">
            <a:spAutoFit/>
          </a:bodyPr>
          <a:lstStyle/>
          <a:p>
            <a:pPr algn="ctr" marL="647700" indent="-323850" lvl="1">
              <a:lnSpc>
                <a:spcPts val="4890"/>
              </a:lnSpc>
              <a:buFont typeface="Arial"/>
              <a:buChar char="•"/>
            </a:pPr>
            <a:r>
              <a:rPr lang="en-US" sz="3000">
                <a:solidFill>
                  <a:srgbClr val="000000"/>
                </a:solidFill>
                <a:latin typeface="Raleway"/>
              </a:rPr>
              <a:t> There are many wine lovers in the world and this dataset allows us to review how much quantities of each ingredient is added in wine and how it affects the quality and reviews of wine. This dataset allows us a chance to get an insight of the wine making process.</a:t>
            </a:r>
          </a:p>
          <a:p>
            <a:pPr algn="ctr" marL="647700" indent="-323850" lvl="1">
              <a:lnSpc>
                <a:spcPts val="4890"/>
              </a:lnSpc>
              <a:buFont typeface="Arial"/>
              <a:buChar char="•"/>
            </a:pPr>
            <a:r>
              <a:rPr lang="en-US" sz="3000">
                <a:solidFill>
                  <a:srgbClr val="000000"/>
                </a:solidFill>
                <a:latin typeface="Raleway"/>
              </a:rPr>
              <a:t>This dataset gives us a chance to make predictive anaylisis about what many people prefer.</a:t>
            </a:r>
          </a:p>
          <a:p>
            <a:pPr algn="ctr">
              <a:lnSpc>
                <a:spcPts val="4890"/>
              </a:lnSpc>
            </a:pPr>
          </a:p>
          <a:p>
            <a:pPr algn="ctr">
              <a:lnSpc>
                <a:spcPts val="489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78997">
            <a:off x="-3326044" y="8107919"/>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5725235" y="1747625"/>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391621" y="3773222"/>
            <a:ext cx="11688915" cy="2297558"/>
          </a:xfrm>
          <a:prstGeom prst="rect">
            <a:avLst/>
          </a:prstGeom>
        </p:spPr>
        <p:txBody>
          <a:bodyPr anchor="t" rtlCol="false" tIns="0" lIns="0" bIns="0" rIns="0">
            <a:spAutoFit/>
          </a:bodyPr>
          <a:lstStyle/>
          <a:p>
            <a:pPr>
              <a:lnSpc>
                <a:spcPts val="6193"/>
              </a:lnSpc>
            </a:pPr>
            <a:r>
              <a:rPr lang="en-US" sz="3799">
                <a:solidFill>
                  <a:srgbClr val="000000"/>
                </a:solidFill>
                <a:latin typeface="Raleway"/>
              </a:rPr>
              <a:t>Name of Dataset:-Wine Quality dataset</a:t>
            </a:r>
          </a:p>
          <a:p>
            <a:pPr>
              <a:lnSpc>
                <a:spcPts val="6193"/>
              </a:lnSpc>
            </a:pPr>
            <a:r>
              <a:rPr lang="en-US" sz="3799">
                <a:solidFill>
                  <a:srgbClr val="000000"/>
                </a:solidFill>
                <a:latin typeface="Raleway"/>
              </a:rPr>
              <a:t>Number of Features:-14</a:t>
            </a:r>
          </a:p>
          <a:p>
            <a:pPr>
              <a:lnSpc>
                <a:spcPts val="6193"/>
              </a:lnSpc>
            </a:pPr>
            <a:r>
              <a:rPr lang="en-US" sz="3799">
                <a:solidFill>
                  <a:srgbClr val="000000"/>
                </a:solidFill>
                <a:latin typeface="Raleway"/>
              </a:rPr>
              <a:t>Number of Records:-6497</a:t>
            </a:r>
          </a:p>
        </p:txBody>
      </p:sp>
      <p:sp>
        <p:nvSpPr>
          <p:cNvPr name="TextBox 9" id="9"/>
          <p:cNvSpPr txBox="true"/>
          <p:nvPr/>
        </p:nvSpPr>
        <p:spPr>
          <a:xfrm rot="0">
            <a:off x="4656456" y="301053"/>
            <a:ext cx="1033200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Details of Dataset</a:t>
            </a:r>
          </a:p>
        </p:txBody>
      </p:sp>
      <p:sp>
        <p:nvSpPr>
          <p:cNvPr name="Freeform 10" id="10"/>
          <p:cNvSpPr/>
          <p:nvPr/>
        </p:nvSpPr>
        <p:spPr>
          <a:xfrm flipH="false" flipV="false" rot="0">
            <a:off x="15080536" y="9342256"/>
            <a:ext cx="3207464" cy="944744"/>
          </a:xfrm>
          <a:custGeom>
            <a:avLst/>
            <a:gdLst/>
            <a:ahLst/>
            <a:cxnLst/>
            <a:rect r="r" b="b" t="t" l="l"/>
            <a:pathLst>
              <a:path h="944744" w="3207464">
                <a:moveTo>
                  <a:pt x="0" y="0"/>
                </a:moveTo>
                <a:lnTo>
                  <a:pt x="3207464" y="0"/>
                </a:lnTo>
                <a:lnTo>
                  <a:pt x="3207464" y="944744"/>
                </a:lnTo>
                <a:lnTo>
                  <a:pt x="0" y="9447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540337" y="-66721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4287072" y="1396377"/>
            <a:ext cx="9713855" cy="150993"/>
          </a:xfrm>
          <a:custGeom>
            <a:avLst/>
            <a:gdLst/>
            <a:ahLst/>
            <a:cxnLst/>
            <a:rect r="r" b="b" t="t" l="l"/>
            <a:pathLst>
              <a:path h="150993" w="9713855">
                <a:moveTo>
                  <a:pt x="0" y="0"/>
                </a:moveTo>
                <a:lnTo>
                  <a:pt x="9713856" y="0"/>
                </a:lnTo>
                <a:lnTo>
                  <a:pt x="9713856" y="150993"/>
                </a:lnTo>
                <a:lnTo>
                  <a:pt x="0" y="1509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78822" y="142875"/>
            <a:ext cx="10330356" cy="1190116"/>
          </a:xfrm>
          <a:prstGeom prst="rect">
            <a:avLst/>
          </a:prstGeom>
        </p:spPr>
        <p:txBody>
          <a:bodyPr anchor="t" rtlCol="false" tIns="0" lIns="0" bIns="0" rIns="0">
            <a:spAutoFit/>
          </a:bodyPr>
          <a:lstStyle/>
          <a:p>
            <a:pPr algn="ctr">
              <a:lnSpc>
                <a:spcPts val="9063"/>
              </a:lnSpc>
            </a:pPr>
            <a:r>
              <a:rPr lang="en-US" sz="8799">
                <a:solidFill>
                  <a:srgbClr val="273384"/>
                </a:solidFill>
                <a:latin typeface="Eczar Bold"/>
              </a:rPr>
              <a:t>Data Manipulation</a:t>
            </a:r>
          </a:p>
        </p:txBody>
      </p:sp>
      <p:sp>
        <p:nvSpPr>
          <p:cNvPr name="TextBox 7" id="7"/>
          <p:cNvSpPr txBox="true"/>
          <p:nvPr/>
        </p:nvSpPr>
        <p:spPr>
          <a:xfrm rot="0">
            <a:off x="3391621" y="1870141"/>
            <a:ext cx="11688915" cy="6770370"/>
          </a:xfrm>
          <a:prstGeom prst="rect">
            <a:avLst/>
          </a:prstGeom>
        </p:spPr>
        <p:txBody>
          <a:bodyPr anchor="t" rtlCol="false" tIns="0" lIns="0" bIns="0" rIns="0">
            <a:spAutoFit/>
          </a:bodyPr>
          <a:lstStyle/>
          <a:p>
            <a:pPr algn="ctr">
              <a:lnSpc>
                <a:spcPts val="4890"/>
              </a:lnSpc>
            </a:pPr>
            <a:r>
              <a:rPr lang="en-US" sz="3000">
                <a:solidFill>
                  <a:srgbClr val="000000"/>
                </a:solidFill>
                <a:latin typeface="Raleway"/>
              </a:rPr>
              <a:t>Data manipulation refers to the process of modifying, transforming, or reorganizing data to extract meaningful insights or prepare it for further analysis. It involves various operations performed on the data, such as filtering, sorting, aggregating, merging, and reshaping, among others.</a:t>
            </a:r>
          </a:p>
          <a:p>
            <a:pPr algn="ctr">
              <a:lnSpc>
                <a:spcPts val="4890"/>
              </a:lnSpc>
            </a:pPr>
            <a:r>
              <a:rPr lang="en-US" sz="3000">
                <a:solidFill>
                  <a:srgbClr val="000000"/>
                </a:solidFill>
                <a:latin typeface="Raleway"/>
              </a:rPr>
              <a:t>Data manipulation is an essential step in the data analysis workflow as it helps to clean, preprocess, and transform raw data into a format that is suitable for analysis or visualization. It allows data scientists and analysts to extract valuable information, discover patterns, and derive meaningful insights from the data.</a:t>
            </a:r>
          </a:p>
          <a:p>
            <a:pPr algn="ctr">
              <a:lnSpc>
                <a:spcPts val="4890"/>
              </a:lnSpc>
            </a:pPr>
          </a:p>
        </p:txBody>
      </p:sp>
      <p:sp>
        <p:nvSpPr>
          <p:cNvPr name="Freeform 8" id="8"/>
          <p:cNvSpPr/>
          <p:nvPr/>
        </p:nvSpPr>
        <p:spPr>
          <a:xfrm flipH="false" flipV="false" rot="0">
            <a:off x="15080536" y="9342256"/>
            <a:ext cx="3207464" cy="944744"/>
          </a:xfrm>
          <a:custGeom>
            <a:avLst/>
            <a:gdLst/>
            <a:ahLst/>
            <a:cxnLst/>
            <a:rect r="r" b="b" t="t" l="l"/>
            <a:pathLst>
              <a:path h="944744" w="3207464">
                <a:moveTo>
                  <a:pt x="0" y="0"/>
                </a:moveTo>
                <a:lnTo>
                  <a:pt x="3207464" y="0"/>
                </a:lnTo>
                <a:lnTo>
                  <a:pt x="3207464" y="944744"/>
                </a:lnTo>
                <a:lnTo>
                  <a:pt x="0" y="944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6433788">
            <a:off x="13561582" y="-499162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Freeform 4" id="4"/>
          <p:cNvSpPr/>
          <p:nvPr/>
        </p:nvSpPr>
        <p:spPr>
          <a:xfrm flipH="false" flipV="false" rot="0">
            <a:off x="406699" y="208642"/>
            <a:ext cx="11343042" cy="3054859"/>
          </a:xfrm>
          <a:custGeom>
            <a:avLst/>
            <a:gdLst/>
            <a:ahLst/>
            <a:cxnLst/>
            <a:rect r="r" b="b" t="t" l="l"/>
            <a:pathLst>
              <a:path h="3054859" w="11343042">
                <a:moveTo>
                  <a:pt x="0" y="0"/>
                </a:moveTo>
                <a:lnTo>
                  <a:pt x="11343042" y="0"/>
                </a:lnTo>
                <a:lnTo>
                  <a:pt x="11343042" y="3054859"/>
                </a:lnTo>
                <a:lnTo>
                  <a:pt x="0" y="3054859"/>
                </a:lnTo>
                <a:lnTo>
                  <a:pt x="0" y="0"/>
                </a:lnTo>
                <a:close/>
              </a:path>
            </a:pathLst>
          </a:custGeom>
          <a:blipFill>
            <a:blip r:embed="rId4"/>
            <a:stretch>
              <a:fillRect l="0" t="0" r="0" b="0"/>
            </a:stretch>
          </a:blipFill>
        </p:spPr>
      </p:sp>
      <p:sp>
        <p:nvSpPr>
          <p:cNvPr name="Freeform 5" id="5"/>
          <p:cNvSpPr/>
          <p:nvPr/>
        </p:nvSpPr>
        <p:spPr>
          <a:xfrm flipH="false" flipV="false" rot="0">
            <a:off x="550240" y="3407042"/>
            <a:ext cx="16014226" cy="6446904"/>
          </a:xfrm>
          <a:custGeom>
            <a:avLst/>
            <a:gdLst/>
            <a:ahLst/>
            <a:cxnLst/>
            <a:rect r="r" b="b" t="t" l="l"/>
            <a:pathLst>
              <a:path h="6446904" w="16014226">
                <a:moveTo>
                  <a:pt x="0" y="0"/>
                </a:moveTo>
                <a:lnTo>
                  <a:pt x="16014226" y="0"/>
                </a:lnTo>
                <a:lnTo>
                  <a:pt x="16014226" y="6446904"/>
                </a:lnTo>
                <a:lnTo>
                  <a:pt x="0" y="6446904"/>
                </a:lnTo>
                <a:lnTo>
                  <a:pt x="0" y="0"/>
                </a:lnTo>
                <a:close/>
              </a:path>
            </a:pathLst>
          </a:custGeom>
          <a:blipFill>
            <a:blip r:embed="rId5"/>
            <a:stretch>
              <a:fillRect l="0" t="0" r="0" b="0"/>
            </a:stretch>
          </a:blipFill>
        </p:spPr>
      </p:sp>
      <p:sp>
        <p:nvSpPr>
          <p:cNvPr name="Freeform 6" id="6"/>
          <p:cNvSpPr/>
          <p:nvPr/>
        </p:nvSpPr>
        <p:spPr>
          <a:xfrm flipH="false" flipV="false" rot="0">
            <a:off x="16014226" y="9519081"/>
            <a:ext cx="2273774" cy="669730"/>
          </a:xfrm>
          <a:custGeom>
            <a:avLst/>
            <a:gdLst/>
            <a:ahLst/>
            <a:cxnLst/>
            <a:rect r="r" b="b" t="t" l="l"/>
            <a:pathLst>
              <a:path h="669730" w="2273774">
                <a:moveTo>
                  <a:pt x="0" y="0"/>
                </a:moveTo>
                <a:lnTo>
                  <a:pt x="2273774" y="0"/>
                </a:lnTo>
                <a:lnTo>
                  <a:pt x="2273774" y="669730"/>
                </a:lnTo>
                <a:lnTo>
                  <a:pt x="0" y="6697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2"/>
            <a:stretch>
              <a:fillRect l="0" t="0" r="0" b="0"/>
            </a:stretch>
          </a:blipFill>
        </p:spPr>
      </p:sp>
      <p:sp>
        <p:nvSpPr>
          <p:cNvPr name="Freeform 3" id="3"/>
          <p:cNvSpPr/>
          <p:nvPr/>
        </p:nvSpPr>
        <p:spPr>
          <a:xfrm flipH="false" flipV="false" rot="0">
            <a:off x="378590" y="426511"/>
            <a:ext cx="13415110" cy="1647470"/>
          </a:xfrm>
          <a:custGeom>
            <a:avLst/>
            <a:gdLst/>
            <a:ahLst/>
            <a:cxnLst/>
            <a:rect r="r" b="b" t="t" l="l"/>
            <a:pathLst>
              <a:path h="1647470" w="13415110">
                <a:moveTo>
                  <a:pt x="0" y="0"/>
                </a:moveTo>
                <a:lnTo>
                  <a:pt x="13415110" y="0"/>
                </a:lnTo>
                <a:lnTo>
                  <a:pt x="13415110" y="1647469"/>
                </a:lnTo>
                <a:lnTo>
                  <a:pt x="0" y="1647469"/>
                </a:lnTo>
                <a:lnTo>
                  <a:pt x="0" y="0"/>
                </a:lnTo>
                <a:close/>
              </a:path>
            </a:pathLst>
          </a:custGeom>
          <a:blipFill>
            <a:blip r:embed="rId3"/>
            <a:stretch>
              <a:fillRect l="0" t="0" r="0" b="0"/>
            </a:stretch>
          </a:blipFill>
        </p:spPr>
      </p:sp>
      <p:sp>
        <p:nvSpPr>
          <p:cNvPr name="Freeform 4" id="4"/>
          <p:cNvSpPr/>
          <p:nvPr/>
        </p:nvSpPr>
        <p:spPr>
          <a:xfrm flipH="false" flipV="false" rot="0">
            <a:off x="665672" y="2265368"/>
            <a:ext cx="10592452" cy="7872766"/>
          </a:xfrm>
          <a:custGeom>
            <a:avLst/>
            <a:gdLst/>
            <a:ahLst/>
            <a:cxnLst/>
            <a:rect r="r" b="b" t="t" l="l"/>
            <a:pathLst>
              <a:path h="7872766" w="10592452">
                <a:moveTo>
                  <a:pt x="0" y="0"/>
                </a:moveTo>
                <a:lnTo>
                  <a:pt x="10592452" y="0"/>
                </a:lnTo>
                <a:lnTo>
                  <a:pt x="10592452" y="7872767"/>
                </a:lnTo>
                <a:lnTo>
                  <a:pt x="0" y="7872767"/>
                </a:lnTo>
                <a:lnTo>
                  <a:pt x="0" y="0"/>
                </a:lnTo>
                <a:close/>
              </a:path>
            </a:pathLst>
          </a:custGeom>
          <a:blipFill>
            <a:blip r:embed="rId4"/>
            <a:stretch>
              <a:fillRect l="0" t="0" r="-875" b="0"/>
            </a:stretch>
          </a:blipFill>
        </p:spPr>
      </p:sp>
      <p:sp>
        <p:nvSpPr>
          <p:cNvPr name="Freeform 5" id="5"/>
          <p:cNvSpPr/>
          <p:nvPr/>
        </p:nvSpPr>
        <p:spPr>
          <a:xfrm flipH="false" flipV="false" rot="0">
            <a:off x="14986392" y="9258300"/>
            <a:ext cx="3301608" cy="972474"/>
          </a:xfrm>
          <a:custGeom>
            <a:avLst/>
            <a:gdLst/>
            <a:ahLst/>
            <a:cxnLst/>
            <a:rect r="r" b="b" t="t" l="l"/>
            <a:pathLst>
              <a:path h="972474" w="3301608">
                <a:moveTo>
                  <a:pt x="0" y="0"/>
                </a:moveTo>
                <a:lnTo>
                  <a:pt x="3301608" y="0"/>
                </a:lnTo>
                <a:lnTo>
                  <a:pt x="3301608" y="972474"/>
                </a:lnTo>
                <a:lnTo>
                  <a:pt x="0" y="9724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2"/>
            <a:stretch>
              <a:fillRect l="0" t="0" r="0" b="0"/>
            </a:stretch>
          </a:blipFill>
        </p:spPr>
      </p:sp>
      <p:sp>
        <p:nvSpPr>
          <p:cNvPr name="Freeform 3" id="3"/>
          <p:cNvSpPr/>
          <p:nvPr/>
        </p:nvSpPr>
        <p:spPr>
          <a:xfrm flipH="false" flipV="false" rot="0">
            <a:off x="2436445" y="1028700"/>
            <a:ext cx="13415110" cy="1536247"/>
          </a:xfrm>
          <a:custGeom>
            <a:avLst/>
            <a:gdLst/>
            <a:ahLst/>
            <a:cxnLst/>
            <a:rect r="r" b="b" t="t" l="l"/>
            <a:pathLst>
              <a:path h="1536247" w="13415110">
                <a:moveTo>
                  <a:pt x="0" y="0"/>
                </a:moveTo>
                <a:lnTo>
                  <a:pt x="13415110" y="0"/>
                </a:lnTo>
                <a:lnTo>
                  <a:pt x="13415110" y="1536247"/>
                </a:lnTo>
                <a:lnTo>
                  <a:pt x="0" y="1536247"/>
                </a:lnTo>
                <a:lnTo>
                  <a:pt x="0" y="0"/>
                </a:lnTo>
                <a:close/>
              </a:path>
            </a:pathLst>
          </a:custGeom>
          <a:blipFill>
            <a:blip r:embed="rId3"/>
            <a:stretch>
              <a:fillRect l="0" t="0" r="0" b="0"/>
            </a:stretch>
          </a:blipFill>
        </p:spPr>
      </p:sp>
      <p:sp>
        <p:nvSpPr>
          <p:cNvPr name="Freeform 4" id="4"/>
          <p:cNvSpPr/>
          <p:nvPr/>
        </p:nvSpPr>
        <p:spPr>
          <a:xfrm flipH="false" flipV="false" rot="0">
            <a:off x="2436445" y="3900580"/>
            <a:ext cx="13415110" cy="706058"/>
          </a:xfrm>
          <a:custGeom>
            <a:avLst/>
            <a:gdLst/>
            <a:ahLst/>
            <a:cxnLst/>
            <a:rect r="r" b="b" t="t" l="l"/>
            <a:pathLst>
              <a:path h="706058" w="13415110">
                <a:moveTo>
                  <a:pt x="0" y="0"/>
                </a:moveTo>
                <a:lnTo>
                  <a:pt x="13415110" y="0"/>
                </a:lnTo>
                <a:lnTo>
                  <a:pt x="13415110" y="706059"/>
                </a:lnTo>
                <a:lnTo>
                  <a:pt x="0" y="706059"/>
                </a:lnTo>
                <a:lnTo>
                  <a:pt x="0" y="0"/>
                </a:lnTo>
                <a:close/>
              </a:path>
            </a:pathLst>
          </a:custGeom>
          <a:blipFill>
            <a:blip r:embed="rId4"/>
            <a:stretch>
              <a:fillRect l="0" t="0" r="0" b="0"/>
            </a:stretch>
          </a:blipFill>
        </p:spPr>
      </p:sp>
      <p:sp>
        <p:nvSpPr>
          <p:cNvPr name="Freeform 5" id="5"/>
          <p:cNvSpPr/>
          <p:nvPr/>
        </p:nvSpPr>
        <p:spPr>
          <a:xfrm flipH="false" flipV="false" rot="0">
            <a:off x="14581104" y="9195151"/>
            <a:ext cx="3706896" cy="1091849"/>
          </a:xfrm>
          <a:custGeom>
            <a:avLst/>
            <a:gdLst/>
            <a:ahLst/>
            <a:cxnLst/>
            <a:rect r="r" b="b" t="t" l="l"/>
            <a:pathLst>
              <a:path h="1091849" w="3706896">
                <a:moveTo>
                  <a:pt x="0" y="0"/>
                </a:moveTo>
                <a:lnTo>
                  <a:pt x="3706896" y="0"/>
                </a:lnTo>
                <a:lnTo>
                  <a:pt x="3706896" y="1091849"/>
                </a:lnTo>
                <a:lnTo>
                  <a:pt x="0" y="10918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774280" y="3979566"/>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5917585" y="7529662"/>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895254">
            <a:off x="15485020" y="3151208"/>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866906">
            <a:off x="14416524" y="-3698983"/>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114953">
            <a:off x="14286160" y="-1798835"/>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5269684" y="1801867"/>
            <a:ext cx="8801265" cy="136807"/>
          </a:xfrm>
          <a:custGeom>
            <a:avLst/>
            <a:gdLst/>
            <a:ahLst/>
            <a:cxnLst/>
            <a:rect r="r" b="b" t="t" l="l"/>
            <a:pathLst>
              <a:path h="136807" w="8801265">
                <a:moveTo>
                  <a:pt x="0" y="0"/>
                </a:moveTo>
                <a:lnTo>
                  <a:pt x="8801265" y="0"/>
                </a:lnTo>
                <a:lnTo>
                  <a:pt x="8801265" y="136807"/>
                </a:lnTo>
                <a:lnTo>
                  <a:pt x="0" y="1368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825859" y="2192140"/>
            <a:ext cx="11688915" cy="6151245"/>
          </a:xfrm>
          <a:prstGeom prst="rect">
            <a:avLst/>
          </a:prstGeom>
        </p:spPr>
        <p:txBody>
          <a:bodyPr anchor="t" rtlCol="false" tIns="0" lIns="0" bIns="0" rIns="0">
            <a:spAutoFit/>
          </a:bodyPr>
          <a:lstStyle/>
          <a:p>
            <a:pPr>
              <a:lnSpc>
                <a:spcPts val="4890"/>
              </a:lnSpc>
            </a:pPr>
            <a:r>
              <a:rPr lang="en-US" sz="3000">
                <a:solidFill>
                  <a:srgbClr val="000000"/>
                </a:solidFill>
                <a:latin typeface="Raleway"/>
              </a:rPr>
              <a:t>Data visualization refers to the graphical representation of data using visual elements such as charts, graphs, and plots. It is a powerful tool for exploring, analyzing, and communicating data patterns, trends, and insights.</a:t>
            </a:r>
          </a:p>
          <a:p>
            <a:pPr>
              <a:lnSpc>
                <a:spcPts val="4890"/>
              </a:lnSpc>
            </a:pPr>
            <a:r>
              <a:rPr lang="en-US" sz="3000">
                <a:solidFill>
                  <a:srgbClr val="000000"/>
                </a:solidFill>
                <a:latin typeface="Raleway"/>
              </a:rPr>
              <a:t>In Python, there are several libraries available for data visualization, with Matplotlib being one of the most popular and widely used. Matplotlib provides a flexible and comprehensive set of functions and methods for creating various types of visualizations.</a:t>
            </a:r>
          </a:p>
          <a:p>
            <a:pPr>
              <a:lnSpc>
                <a:spcPts val="4890"/>
              </a:lnSpc>
            </a:pPr>
          </a:p>
        </p:txBody>
      </p:sp>
      <p:sp>
        <p:nvSpPr>
          <p:cNvPr name="TextBox 9" id="9"/>
          <p:cNvSpPr txBox="true"/>
          <p:nvPr/>
        </p:nvSpPr>
        <p:spPr>
          <a:xfrm rot="0">
            <a:off x="4504315" y="301053"/>
            <a:ext cx="1033200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Data Visualization</a:t>
            </a:r>
          </a:p>
        </p:txBody>
      </p:sp>
      <p:sp>
        <p:nvSpPr>
          <p:cNvPr name="Freeform 10" id="10"/>
          <p:cNvSpPr/>
          <p:nvPr/>
        </p:nvSpPr>
        <p:spPr>
          <a:xfrm flipH="false" flipV="false" rot="0">
            <a:off x="14836317" y="9258300"/>
            <a:ext cx="3451683" cy="1016677"/>
          </a:xfrm>
          <a:custGeom>
            <a:avLst/>
            <a:gdLst/>
            <a:ahLst/>
            <a:cxnLst/>
            <a:rect r="r" b="b" t="t" l="l"/>
            <a:pathLst>
              <a:path h="1016677" w="3451683">
                <a:moveTo>
                  <a:pt x="0" y="0"/>
                </a:moveTo>
                <a:lnTo>
                  <a:pt x="3451683" y="0"/>
                </a:lnTo>
                <a:lnTo>
                  <a:pt x="3451683" y="1016677"/>
                </a:lnTo>
                <a:lnTo>
                  <a:pt x="0" y="10166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DAFn3_kT5SI</dc:identifier>
  <dcterms:modified xsi:type="dcterms:W3CDTF">2011-08-01T06:04:30Z</dcterms:modified>
  <cp:revision>1</cp:revision>
  <dc:title>Wine Dataset in Python</dc:title>
</cp:coreProperties>
</file>